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8" r:id="rId8"/>
    <p:sldId id="269" r:id="rId9"/>
    <p:sldId id="270" r:id="rId10"/>
    <p:sldId id="271" r:id="rId11"/>
    <p:sldId id="266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00F6"/>
    <a:srgbClr val="F60000"/>
    <a:srgbClr val="93CC60"/>
    <a:srgbClr val="E1BBEB"/>
    <a:srgbClr val="FDEF99"/>
    <a:srgbClr val="FDFF97"/>
    <a:srgbClr val="CD7811"/>
    <a:srgbClr val="F7CD9F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5" autoAdjust="0"/>
    <p:restoredTop sz="94660"/>
  </p:normalViewPr>
  <p:slideViewPr>
    <p:cSldViewPr snapToGrid="0">
      <p:cViewPr>
        <p:scale>
          <a:sx n="150" d="100"/>
          <a:sy n="150" d="100"/>
        </p:scale>
        <p:origin x="66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7CAF6-DB65-453A-A41B-E702DB7516FE}" type="datetimeFigureOut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0A32A-F444-48C6-B246-402CBC3DD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3A6E-6756-41FD-9159-1191042CD26F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5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9801D-0F3C-43E0-A894-9DE16A9F9774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9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C8C19-8757-4681-95D9-A5D97A4B474D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1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CDA9-80F5-4951-92B2-D5939EABAD5D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03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1B8A1-B6A1-4CA7-A0B9-C3344E073568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00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B8516-1E53-431E-BEC4-AA8A98366B8E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1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B0B5-2FD4-4C4C-9B07-B2D7F7CF86EF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5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BEB3-A36C-4A33-BB03-FB66797454B3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89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25123-0771-414F-83B9-94E0FED7B47B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91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54381-7842-4A6C-9FB6-81E9D0310CE5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65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FBFF-9E69-4464-96CB-F9A16FC68D6A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1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775FA-E3BE-411B-9705-49A7F4C9739E}" type="datetime1">
              <a:rPr lang="ko-KR" altLang="en-US" smtClean="0"/>
              <a:t>2021-12-06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339B1-0600-4FE1-927C-115819F8FB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24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steampowered.com/app/1071870/Biped/?l=koreana" TargetMode="External"/><Relationship Id="rId3" Type="http://schemas.openxmlformats.org/officeDocument/2006/relationships/hyperlink" Target="https://git-scm.com/downloads/logos" TargetMode="External"/><Relationship Id="rId7" Type="http://schemas.openxmlformats.org/officeDocument/2006/relationships/hyperlink" Target="https://git-fork.com/" TargetMode="External"/><Relationship Id="rId2" Type="http://schemas.openxmlformats.org/officeDocument/2006/relationships/hyperlink" Target="https://indie.onstove.com/ko/games/12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Directx-12-logo-100251209-orig.jpg" TargetMode="External"/><Relationship Id="rId5" Type="http://schemas.openxmlformats.org/officeDocument/2006/relationships/hyperlink" Target="https://visualstudio.microsoft.com/ko/subscriptions/" TargetMode="External"/><Relationship Id="rId10" Type="http://schemas.openxmlformats.org/officeDocument/2006/relationships/hyperlink" Target="https://vense.tistory.com/322" TargetMode="External"/><Relationship Id="rId4" Type="http://schemas.openxmlformats.org/officeDocument/2006/relationships/hyperlink" Target="https://commons.wikimedia.org/wiki/File:Photoshop_CC_icon.png" TargetMode="External"/><Relationship Id="rId9" Type="http://schemas.openxmlformats.org/officeDocument/2006/relationships/hyperlink" Target="https://kor.pngtree.com/freepng/vector-mouse-icon_4271401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E0F74-4CA6-49F6-BB20-D77ECE86F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1453" y="1451456"/>
            <a:ext cx="1426029" cy="3951514"/>
          </a:xfrm>
        </p:spPr>
        <p:txBody>
          <a:bodyPr vert="ea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의뢰인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820E59-7000-4076-9400-360E27522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0109" y="728255"/>
            <a:ext cx="2683691" cy="1552032"/>
          </a:xfrm>
          <a:solidFill>
            <a:schemeClr val="tx1"/>
          </a:solidFill>
          <a:ln w="38100">
            <a:solidFill>
              <a:srgbClr val="CD781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Professor.</a:t>
            </a:r>
            <a:r>
              <a:rPr lang="ko-KR" altLang="en-US" b="1" u="sng" dirty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윤정현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ABC27-7DCA-479F-A8B7-FD8DE2FEB3C8}"/>
              </a:ext>
            </a:extLst>
          </p:cNvPr>
          <p:cNvSpPr txBox="1"/>
          <p:nvPr/>
        </p:nvSpPr>
        <p:spPr>
          <a:xfrm>
            <a:off x="2697482" y="4285186"/>
            <a:ext cx="1643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: </a:t>
            </a:r>
            <a:r>
              <a:rPr lang="ko-KR" altLang="en-US" sz="4400" b="1" dirty="0">
                <a:solidFill>
                  <a:schemeClr val="accent1">
                    <a:lumMod val="50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사막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14E26-E4C9-4EBF-9A56-1C5EFF52A233}"/>
              </a:ext>
            </a:extLst>
          </p:cNvPr>
          <p:cNvSpPr txBox="1"/>
          <p:nvPr/>
        </p:nvSpPr>
        <p:spPr>
          <a:xfrm>
            <a:off x="8634405" y="4854602"/>
            <a:ext cx="2922595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2018182021 </a:t>
            </a:r>
            <a:r>
              <a:rPr lang="ko-KR" altLang="en-US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윤성주</a:t>
            </a:r>
            <a:endParaRPr lang="en-US" altLang="ko-KR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2018184033 </a:t>
            </a:r>
            <a:r>
              <a:rPr lang="ko-KR" altLang="en-US" sz="2400" b="1" dirty="0" err="1">
                <a:solidFill>
                  <a:schemeClr val="bg1"/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최경훈</a:t>
            </a:r>
            <a:endParaRPr lang="ko-KR" altLang="en-US" sz="2400" b="1" dirty="0">
              <a:solidFill>
                <a:schemeClr val="bg1"/>
              </a:solidFill>
              <a:latin typeface="한컴 고딕" panose="02000500000000000000" pitchFamily="2" charset="-127"/>
              <a:ea typeface="한컴 고딕" panose="02000500000000000000" pitchFamily="2" charset="-127"/>
              <a:cs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3C08E-4E77-4CF4-964D-F9357F035A10}"/>
              </a:ext>
            </a:extLst>
          </p:cNvPr>
          <p:cNvSpPr txBox="1"/>
          <p:nvPr/>
        </p:nvSpPr>
        <p:spPr>
          <a:xfrm>
            <a:off x="461473" y="358923"/>
            <a:ext cx="356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2022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년도</a:t>
            </a:r>
            <a:r>
              <a:rPr lang="en-US" altLang="ko-KR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85000"/>
                    <a:lumOff val="1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  <a:cs typeface="함초롬바탕" panose="02030604000101010101" pitchFamily="18" charset="-127"/>
              </a:rPr>
              <a:t>졸업작품 기획발표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FDF486-898E-409B-B625-3EDE0396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bg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fld>
            <a:endParaRPr lang="ko-KR" altLang="en-US" dirty="0">
              <a:solidFill>
                <a:schemeClr val="bg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09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조작법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9F63896-F60C-43D3-B210-B7F4BACB0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21898" r="22620" b="4334"/>
          <a:stretch/>
        </p:blipFill>
        <p:spPr bwMode="auto">
          <a:xfrm>
            <a:off x="387557" y="1593722"/>
            <a:ext cx="8640054" cy="36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598D76-6074-4E99-BAD5-2AE91D96D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3" t="12549" r="25612" b="12493"/>
          <a:stretch/>
        </p:blipFill>
        <p:spPr>
          <a:xfrm>
            <a:off x="9856189" y="1906357"/>
            <a:ext cx="1948254" cy="304528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2434E2-20DE-4574-B586-53D375679766}"/>
              </a:ext>
            </a:extLst>
          </p:cNvPr>
          <p:cNvSpPr/>
          <p:nvPr/>
        </p:nvSpPr>
        <p:spPr>
          <a:xfrm>
            <a:off x="1909587" y="2670176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768615-D66B-488E-AF68-C7DAFE17C777}"/>
              </a:ext>
            </a:extLst>
          </p:cNvPr>
          <p:cNvSpPr/>
          <p:nvPr/>
        </p:nvSpPr>
        <p:spPr>
          <a:xfrm>
            <a:off x="2047699" y="3323429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6FF09D-339F-4D83-A869-612FF5388C0B}"/>
              </a:ext>
            </a:extLst>
          </p:cNvPr>
          <p:cNvSpPr/>
          <p:nvPr/>
        </p:nvSpPr>
        <p:spPr>
          <a:xfrm>
            <a:off x="1452387" y="3323429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95C25-94CE-4F6E-8381-E1BFA5D10169}"/>
              </a:ext>
            </a:extLst>
          </p:cNvPr>
          <p:cNvSpPr/>
          <p:nvPr/>
        </p:nvSpPr>
        <p:spPr>
          <a:xfrm>
            <a:off x="2643011" y="3323429"/>
            <a:ext cx="518400" cy="531018"/>
          </a:xfrm>
          <a:prstGeom prst="rect">
            <a:avLst/>
          </a:prstGeom>
          <a:solidFill>
            <a:srgbClr val="F6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DA13D-68A8-49C2-B68B-A85980FB5FB7}"/>
              </a:ext>
            </a:extLst>
          </p:cNvPr>
          <p:cNvSpPr/>
          <p:nvPr/>
        </p:nvSpPr>
        <p:spPr>
          <a:xfrm>
            <a:off x="1023762" y="2017714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B8F599-4977-42AA-9485-098AB359C78E}"/>
              </a:ext>
            </a:extLst>
          </p:cNvPr>
          <p:cNvSpPr/>
          <p:nvPr/>
        </p:nvSpPr>
        <p:spPr>
          <a:xfrm>
            <a:off x="1621456" y="2016923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FE352AE-9558-43DB-9371-F60EBA4BF8D3}"/>
              </a:ext>
            </a:extLst>
          </p:cNvPr>
          <p:cNvSpPr/>
          <p:nvPr/>
        </p:nvSpPr>
        <p:spPr>
          <a:xfrm>
            <a:off x="2219150" y="2016923"/>
            <a:ext cx="518400" cy="531018"/>
          </a:xfrm>
          <a:prstGeom prst="rect">
            <a:avLst/>
          </a:prstGeom>
          <a:solidFill>
            <a:srgbClr val="00B0F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2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2A6FBA-CA86-4CB1-8F4D-F0BC3DFE9032}"/>
              </a:ext>
            </a:extLst>
          </p:cNvPr>
          <p:cNvSpPr/>
          <p:nvPr/>
        </p:nvSpPr>
        <p:spPr>
          <a:xfrm>
            <a:off x="1113273" y="1371593"/>
            <a:ext cx="9965454" cy="47105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개발환경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776AD0C9-7B04-4D49-81B2-3B06B77E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438" y="3987185"/>
            <a:ext cx="1299988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구독 - Visual Studio">
            <a:extLst>
              <a:ext uri="{FF2B5EF4-FFF2-40B4-BE49-F238E27FC236}">
                <a16:creationId xmlns:a16="http://schemas.microsoft.com/office/drawing/2014/main" id="{84ED082D-CC88-4207-9526-842679F6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78" y="1546820"/>
            <a:ext cx="1395564" cy="137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4645829-74E9-4EF4-B62A-C2E5643E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71" y="4064291"/>
            <a:ext cx="2004977" cy="11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오토데스크 3Ds Max 2021 다운로드 설치 방법">
            <a:extLst>
              <a:ext uri="{FF2B5EF4-FFF2-40B4-BE49-F238E27FC236}">
                <a16:creationId xmlns:a16="http://schemas.microsoft.com/office/drawing/2014/main" id="{2E680550-8EF8-4B26-AC2E-4B7BE2E3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320" y="1671420"/>
            <a:ext cx="1276224" cy="126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ork - a fast and friendly git client for Mac and Windows">
            <a:extLst>
              <a:ext uri="{FF2B5EF4-FFF2-40B4-BE49-F238E27FC236}">
                <a16:creationId xmlns:a16="http://schemas.microsoft.com/office/drawing/2014/main" id="{6948984A-BF4C-49F6-B367-364E6EB3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82" y="3763056"/>
            <a:ext cx="1580816" cy="158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2246A-62F3-4460-9FE2-A02E92D238E5}"/>
              </a:ext>
            </a:extLst>
          </p:cNvPr>
          <p:cNvSpPr txBox="1"/>
          <p:nvPr/>
        </p:nvSpPr>
        <p:spPr>
          <a:xfrm>
            <a:off x="6226886" y="3365950"/>
            <a:ext cx="1689627" cy="41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076" name="Picture 28" descr="Pro Level Programming">
            <a:extLst>
              <a:ext uri="{FF2B5EF4-FFF2-40B4-BE49-F238E27FC236}">
                <a16:creationId xmlns:a16="http://schemas.microsoft.com/office/drawing/2014/main" id="{5715FADD-15A0-4581-8D2A-9405E399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81" y="1528349"/>
            <a:ext cx="1440496" cy="144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FB4525-FB2A-403A-8CDC-68A4CCC858DE}"/>
              </a:ext>
            </a:extLst>
          </p:cNvPr>
          <p:cNvSpPr txBox="1"/>
          <p:nvPr/>
        </p:nvSpPr>
        <p:spPr>
          <a:xfrm>
            <a:off x="1901198" y="3071223"/>
            <a:ext cx="667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B0DEC9-3DFC-4F56-8EA3-9EF75ADBF730}"/>
              </a:ext>
            </a:extLst>
          </p:cNvPr>
          <p:cNvSpPr txBox="1"/>
          <p:nvPr/>
        </p:nvSpPr>
        <p:spPr>
          <a:xfrm>
            <a:off x="1798802" y="5406922"/>
            <a:ext cx="87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Fork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1F8317-1090-481F-BCBA-206554882BF1}"/>
              </a:ext>
            </a:extLst>
          </p:cNvPr>
          <p:cNvSpPr txBox="1"/>
          <p:nvPr/>
        </p:nvSpPr>
        <p:spPr>
          <a:xfrm>
            <a:off x="4314059" y="3071223"/>
            <a:ext cx="283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1BCD6-D4BC-4104-9C6D-1072D38D17A0}"/>
              </a:ext>
            </a:extLst>
          </p:cNvPr>
          <p:cNvSpPr txBox="1"/>
          <p:nvPr/>
        </p:nvSpPr>
        <p:spPr>
          <a:xfrm>
            <a:off x="4684536" y="5403762"/>
            <a:ext cx="193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DirectX 12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59E715-6420-4FCF-9072-6FF3B089E013}"/>
              </a:ext>
            </a:extLst>
          </p:cNvPr>
          <p:cNvSpPr txBox="1"/>
          <p:nvPr/>
        </p:nvSpPr>
        <p:spPr>
          <a:xfrm>
            <a:off x="8774551" y="3071222"/>
            <a:ext cx="149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3Ds MAX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CB70C3-5F87-402E-9C2F-901F6B739C23}"/>
              </a:ext>
            </a:extLst>
          </p:cNvPr>
          <p:cNvSpPr txBox="1"/>
          <p:nvPr/>
        </p:nvSpPr>
        <p:spPr>
          <a:xfrm>
            <a:off x="8259125" y="5403761"/>
            <a:ext cx="2522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2019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967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DE3B7C-87EB-4BE9-9F99-D5FD5D06B670}"/>
              </a:ext>
            </a:extLst>
          </p:cNvPr>
          <p:cNvSpPr/>
          <p:nvPr/>
        </p:nvSpPr>
        <p:spPr>
          <a:xfrm>
            <a:off x="371475" y="1371593"/>
            <a:ext cx="11449050" cy="4886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기술적요소 및 중점 연구분야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EE398-051A-4749-B698-522418759494}"/>
              </a:ext>
            </a:extLst>
          </p:cNvPr>
          <p:cNvSpPr txBox="1"/>
          <p:nvPr/>
        </p:nvSpPr>
        <p:spPr>
          <a:xfrm>
            <a:off x="528287" y="1371593"/>
            <a:ext cx="5405787" cy="5154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애니메이션 </a:t>
            </a:r>
            <a:r>
              <a:rPr lang="ko-KR" altLang="en-US" sz="2800" b="1" dirty="0" err="1">
                <a:solidFill>
                  <a:schemeClr val="bg1"/>
                </a:solidFill>
              </a:rPr>
              <a:t>블렌딩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블렌딩을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통한 부드러운</a:t>
            </a: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애니메이션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그림자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사막의 태양 빛에 생기는 그림자 구현</a:t>
            </a:r>
            <a:endParaRPr lang="en-US" altLang="ko-KR" sz="2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이펙트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피격 및 스킬 이펙트 구현</a:t>
            </a: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C4065-E09F-401A-8E96-DB1DDA7D325D}"/>
              </a:ext>
            </a:extLst>
          </p:cNvPr>
          <p:cNvSpPr txBox="1"/>
          <p:nvPr/>
        </p:nvSpPr>
        <p:spPr>
          <a:xfrm>
            <a:off x="6257928" y="2418801"/>
            <a:ext cx="5405785" cy="2859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프레임워크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</a:rPr>
              <a:t>디자인 패턴을 적용하여 프레임워크 제작</a:t>
            </a:r>
            <a:endParaRPr lang="en-US" altLang="ko-KR" sz="2200" dirty="0">
              <a:solidFill>
                <a:schemeClr val="bg1"/>
              </a:solidFill>
            </a:endParaRPr>
          </a:p>
          <a:p>
            <a:pPr latinLnBrk="1">
              <a:lnSpc>
                <a:spcPct val="150000"/>
              </a:lnSpc>
            </a:pPr>
            <a:endParaRPr lang="en-US" altLang="ko-KR" sz="2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</a:rPr>
              <a:t>최적화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marL="457200" indent="-4572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오브젝트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인스턴싱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및 </a:t>
            </a:r>
            <a:r>
              <a:rPr lang="ko-KR" altLang="en-US" sz="22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컬링</a:t>
            </a:r>
            <a:r>
              <a:rPr lang="ko-KR" altLang="en-US" sz="2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구현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124542FF-4FFD-459F-83D8-1E45CF79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2D5AC0-D64A-4FA4-BFB4-F9F031B339FA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6096000" y="1371593"/>
            <a:ext cx="0" cy="4886332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703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 게임과의 비교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560A55-C130-4F65-BBF4-D71CAC4A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3" y="1370650"/>
            <a:ext cx="514350" cy="514350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D1B8D7-0CA7-49FB-981F-E798D7B6E663}"/>
              </a:ext>
            </a:extLst>
          </p:cNvPr>
          <p:cNvSpPr txBox="1"/>
          <p:nvPr/>
        </p:nvSpPr>
        <p:spPr>
          <a:xfrm>
            <a:off x="511174" y="1370650"/>
            <a:ext cx="394652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비교 게임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바이페드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(Biped)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표 11">
            <a:extLst>
              <a:ext uri="{FF2B5EF4-FFF2-40B4-BE49-F238E27FC236}">
                <a16:creationId xmlns:a16="http://schemas.microsoft.com/office/drawing/2014/main" id="{ACAC8A0E-D879-42F4-98EA-EAF14D451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619694"/>
              </p:ext>
            </p:extLst>
          </p:nvPr>
        </p:nvGraphicFramePr>
        <p:xfrm>
          <a:off x="603302" y="3987799"/>
          <a:ext cx="10985396" cy="2126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2698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5492698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</a:tblGrid>
              <a:tr h="40177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차이점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bg1"/>
                          </a:solidFill>
                          <a:latin typeface="Whitney"/>
                        </a:rPr>
                        <a:t>그림자</a:t>
                      </a:r>
                      <a:endParaRPr lang="ko-KR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315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i="0" dirty="0" err="1">
                          <a:solidFill>
                            <a:schemeClr val="bg1"/>
                          </a:solidFill>
                          <a:latin typeface="Whitney"/>
                        </a:rPr>
                        <a:t>바이페드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781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의뢰인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: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Whitney"/>
                        </a:rPr>
                        <a:t>사막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78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  <a:tr h="121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전투보다는 </a:t>
                      </a:r>
                      <a:r>
                        <a:rPr lang="ko-KR" altLang="en-US" sz="22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퍼즐요소</a:t>
                      </a:r>
                      <a:r>
                        <a:rPr lang="ko-KR" altLang="en-US" sz="2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주된 컨텐츠</a:t>
                      </a:r>
                      <a:endParaRPr lang="en-US" altLang="ko-KR" sz="200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몬스터와의 전투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가 주된 컨텐츠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1095B358-415C-40CD-9ACC-18FE1DC3A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47526"/>
              </p:ext>
            </p:extLst>
          </p:nvPr>
        </p:nvGraphicFramePr>
        <p:xfrm>
          <a:off x="603302" y="2056236"/>
          <a:ext cx="10985396" cy="125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96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</a:tblGrid>
              <a:tr h="3137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i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유사점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734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200" b="1" dirty="0">
                          <a:solidFill>
                            <a:schemeClr val="bg1"/>
                          </a:solidFill>
                        </a:rPr>
                        <a:t>인이 협동하여 스테이지를 클리어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하는 방식 유사</a:t>
                      </a:r>
                      <a:endParaRPr lang="en-US" altLang="ko-KR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87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28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개인별 준비 현황 및 역할분담</a:t>
            </a:r>
          </a:p>
        </p:txBody>
      </p:sp>
      <p:graphicFrame>
        <p:nvGraphicFramePr>
          <p:cNvPr id="5" name="표 11">
            <a:extLst>
              <a:ext uri="{FF2B5EF4-FFF2-40B4-BE49-F238E27FC236}">
                <a16:creationId xmlns:a16="http://schemas.microsoft.com/office/drawing/2014/main" id="{EE9DAB69-B5EA-4E89-9925-ECB4E9F62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36104"/>
              </p:ext>
            </p:extLst>
          </p:nvPr>
        </p:nvGraphicFramePr>
        <p:xfrm>
          <a:off x="511278" y="1371594"/>
          <a:ext cx="10985396" cy="5202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622">
                  <a:extLst>
                    <a:ext uri="{9D8B030D-6E8A-4147-A177-3AD203B41FA5}">
                      <a16:colId xmlns:a16="http://schemas.microsoft.com/office/drawing/2014/main" val="335309444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213810124"/>
                    </a:ext>
                  </a:extLst>
                </a:gridCol>
                <a:gridCol w="5235574">
                  <a:extLst>
                    <a:ext uri="{9D8B030D-6E8A-4147-A177-3AD203B41FA5}">
                      <a16:colId xmlns:a16="http://schemas.microsoft.com/office/drawing/2014/main" val="2808730956"/>
                    </a:ext>
                  </a:extLst>
                </a:gridCol>
              </a:tblGrid>
              <a:tr h="5116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latin typeface="Whitney"/>
                        </a:rPr>
                        <a:t>이름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latin typeface="Whitney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수강과목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662100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애니메이션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서버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C,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C++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STL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윈도우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2d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1, 3d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게임 프로그래밍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highlight>
                            <a:srgbClr val="FFFF00"/>
                          </a:highlight>
                        </a:rPr>
                        <a:t>네트워크 게임 프로그래밍</a:t>
                      </a:r>
                      <a:endParaRPr lang="en-US" altLang="ko-KR" sz="1800" b="0" dirty="0">
                        <a:solidFill>
                          <a:schemeClr val="bg1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게임엔진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54104"/>
                  </a:ext>
                </a:extLst>
              </a:tr>
              <a:tr h="2169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20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클라이언트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프레임워크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조명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그림자</a:t>
                      </a:r>
                      <a:r>
                        <a:rPr lang="en-US" altLang="ko-KR" sz="1800" b="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342900" indent="-342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C++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 3d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 프로그래밍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네트워크 게임 프로그래밍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1,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게임엔진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7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276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351592"/>
            <a:ext cx="2743200" cy="365125"/>
          </a:xfrm>
        </p:spPr>
        <p:txBody>
          <a:bodyPr/>
          <a:lstStyle/>
          <a:p>
            <a:fld id="{23C339B1-0600-4FE1-927C-115819F8FB2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개발일정</a:t>
            </a: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00C8DF5-6D36-4634-8255-7E6D26AD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19967"/>
              </p:ext>
            </p:extLst>
          </p:nvPr>
        </p:nvGraphicFramePr>
        <p:xfrm>
          <a:off x="432595" y="1371593"/>
          <a:ext cx="11326809" cy="5097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025">
                  <a:extLst>
                    <a:ext uri="{9D8B030D-6E8A-4147-A177-3AD203B41FA5}">
                      <a16:colId xmlns:a16="http://schemas.microsoft.com/office/drawing/2014/main" val="2686462270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81428988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95017250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459301574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7100915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3039627412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2542272837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1679518533"/>
                    </a:ext>
                  </a:extLst>
                </a:gridCol>
                <a:gridCol w="1152723">
                  <a:extLst>
                    <a:ext uri="{9D8B030D-6E8A-4147-A177-3AD203B41FA5}">
                      <a16:colId xmlns:a16="http://schemas.microsoft.com/office/drawing/2014/main" val="4003792169"/>
                    </a:ext>
                  </a:extLst>
                </a:gridCol>
              </a:tblGrid>
              <a:tr h="3965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39787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리소스 수집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391219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309726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err="1"/>
                        <a:t>클라</a:t>
                      </a:r>
                      <a:r>
                        <a:rPr lang="ko-KR" altLang="en-US" sz="2000" b="0" dirty="0"/>
                        <a:t> 구조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94580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서버 동기화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22336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애니메이션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053258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조명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그림자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56802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전투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퀘스트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636205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UI, </a:t>
                      </a:r>
                      <a:r>
                        <a:rPr lang="ko-KR" altLang="en-US" sz="2000" b="0" dirty="0"/>
                        <a:t>이펙트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67261"/>
                  </a:ext>
                </a:extLst>
              </a:tr>
              <a:tr h="522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/>
                        <a:t>추가 구현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테스트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36853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1D9C3E15-C773-47FF-9E39-9F94A58A6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321132"/>
              </p:ext>
            </p:extLst>
          </p:nvPr>
        </p:nvGraphicFramePr>
        <p:xfrm>
          <a:off x="10667204" y="160641"/>
          <a:ext cx="1092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200">
                  <a:extLst>
                    <a:ext uri="{9D8B030D-6E8A-4147-A177-3AD203B41FA5}">
                      <a16:colId xmlns:a16="http://schemas.microsoft.com/office/drawing/2014/main" val="13098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윤성주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79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</a:rPr>
                        <a:t>최경훈</a:t>
                      </a:r>
                      <a:endParaRPr lang="ko-KR" altLang="en-US" sz="18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79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</a:rPr>
                        <a:t>공통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C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832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650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5D83B-E959-4FC0-A324-D5002328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2540"/>
            <a:ext cx="11277600" cy="4904423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>
                <a:hlinkClick r:id="rId2"/>
              </a:rPr>
              <a:t>https://indie.onstove.com/ko/games/127/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3"/>
              </a:rPr>
              <a:t>https://git-scm.com/downloads/logos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4"/>
              </a:rPr>
              <a:t>https://commons.wikimedia.org/wiki/File:Photoshop_CC_icon.png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5"/>
              </a:rPr>
              <a:t>https://visualstudio.microsoft.com/ko/subscriptions/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6"/>
              </a:rPr>
              <a:t>https://commons.wikimedia.org/wiki/File:Directx-12-logo-100251209-orig.jpg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7"/>
              </a:rPr>
              <a:t>https://git-fork.com/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8"/>
              </a:rPr>
              <a:t>https://store.steampowered.com/app/1071870/Biped/?l=koreana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9"/>
              </a:rPr>
              <a:t>https://kor.pngtree.com/freepng/vector-mouse-icon_4271401.html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>
                <a:hlinkClick r:id="rId10"/>
              </a:rPr>
              <a:t>https://vense.tistory.com/322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265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F2852D-BDA5-46F1-A597-A7F8FF7A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23845"/>
            <a:ext cx="11125199" cy="104774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ECC2C-BEB8-4847-A8A1-D261D2C4A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4" y="1314444"/>
            <a:ext cx="5457825" cy="4410086"/>
          </a:xfrm>
          <a:noFill/>
        </p:spPr>
        <p:txBody>
          <a:bodyPr anchor="ctr"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연구목적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게임소개 및 게임 방법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개발환경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기술적요소 및 중점 연구분야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64D038-3B46-4C46-B01A-737671765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>
                <a:solidFill>
                  <a:schemeClr val="bg1"/>
                </a:solidFill>
              </a:rPr>
              <a:t>2</a:t>
            </a:fld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E7A23C8-F99F-4CF0-A7C8-E0AC0F06A670}"/>
              </a:ext>
            </a:extLst>
          </p:cNvPr>
          <p:cNvSpPr txBox="1">
            <a:spLocks/>
          </p:cNvSpPr>
          <p:nvPr/>
        </p:nvSpPr>
        <p:spPr>
          <a:xfrm>
            <a:off x="6096000" y="1257299"/>
            <a:ext cx="5219700" cy="509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E18414-7E3B-41F6-841E-B1E6BF8C6F73}"/>
              </a:ext>
            </a:extLst>
          </p:cNvPr>
          <p:cNvSpPr txBox="1">
            <a:spLocks/>
          </p:cNvSpPr>
          <p:nvPr/>
        </p:nvSpPr>
        <p:spPr>
          <a:xfrm>
            <a:off x="6381749" y="1314440"/>
            <a:ext cx="5457825" cy="441008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타 게임과의 비교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개인별 준비 현황 및 역할분담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개발일정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ko-KR" altLang="en-US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참고문헌</a:t>
            </a:r>
            <a:endParaRPr lang="en-US" altLang="ko-KR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4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r>
              <a:rPr lang="ko-KR" altLang="en-US" sz="48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연구목적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3DDFCF-D025-4D96-9BB2-8341FB3B801C}"/>
              </a:ext>
            </a:extLst>
          </p:cNvPr>
          <p:cNvSpPr/>
          <p:nvPr/>
        </p:nvSpPr>
        <p:spPr>
          <a:xfrm>
            <a:off x="546243" y="1487366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1.</a:t>
            </a:r>
            <a:r>
              <a:rPr lang="en-US" altLang="ko-KR" sz="20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DirectX12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를 이용한 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3d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게임 제작을 통해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DirectX12 API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의 이해도 증진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F3E17-5D58-49FE-A028-0A65672D3E8B}"/>
              </a:ext>
            </a:extLst>
          </p:cNvPr>
          <p:cNvSpPr/>
          <p:nvPr/>
        </p:nvSpPr>
        <p:spPr>
          <a:xfrm>
            <a:off x="546243" y="2759822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2.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렌더링 파이프라인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과 </a:t>
            </a:r>
            <a:r>
              <a:rPr lang="ko-KR" altLang="en-US" sz="2800" b="1" dirty="0" err="1">
                <a:solidFill>
                  <a:schemeClr val="bg1"/>
                </a:solidFill>
                <a:latin typeface="+mj-lt"/>
              </a:rPr>
              <a:t>셰이더</a:t>
            </a:r>
            <a:r>
              <a:rPr lang="ko-KR" altLang="en-US" sz="2400" i="0" dirty="0" err="1">
                <a:solidFill>
                  <a:schemeClr val="bg1"/>
                </a:solidFill>
                <a:effectLst/>
                <a:latin typeface="+mj-lt"/>
              </a:rPr>
              <a:t>를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 이해하고 조명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그림자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텍스처 매핑을 적용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283004-6AAA-41EF-8D2C-A65923C6F168}"/>
              </a:ext>
            </a:extLst>
          </p:cNvPr>
          <p:cNvSpPr/>
          <p:nvPr/>
        </p:nvSpPr>
        <p:spPr>
          <a:xfrm>
            <a:off x="546243" y="3985485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3.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플레이어</a:t>
            </a:r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몬스터 모델에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애니메이션</a:t>
            </a:r>
            <a:r>
              <a:rPr lang="ko-KR" altLang="en-US" sz="2400" dirty="0">
                <a:solidFill>
                  <a:schemeClr val="bg1"/>
                </a:solidFill>
                <a:latin typeface="+mj-lt"/>
              </a:rPr>
              <a:t> 적용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CF2950-7E4E-4FA7-9E86-40E348EA63FA}"/>
              </a:ext>
            </a:extLst>
          </p:cNvPr>
          <p:cNvSpPr/>
          <p:nvPr/>
        </p:nvSpPr>
        <p:spPr>
          <a:xfrm>
            <a:off x="546243" y="5211148"/>
            <a:ext cx="11043006" cy="1047749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4.</a:t>
            </a:r>
            <a:r>
              <a:rPr lang="en-US" altLang="ko-KR" sz="240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멀티 플레이를 위한 서버를 </a:t>
            </a:r>
            <a:r>
              <a:rPr lang="en-US" altLang="ko-KR" sz="2800" b="1" i="0" dirty="0">
                <a:solidFill>
                  <a:schemeClr val="bg1"/>
                </a:solidFill>
                <a:effectLst/>
                <a:latin typeface="+mj-lt"/>
              </a:rPr>
              <a:t>TCP</a:t>
            </a:r>
            <a:r>
              <a:rPr lang="ko-KR" altLang="en-US" sz="2800" b="1" i="0" dirty="0">
                <a:solidFill>
                  <a:schemeClr val="bg1"/>
                </a:solidFill>
                <a:effectLst/>
                <a:latin typeface="+mj-lt"/>
              </a:rPr>
              <a:t>소켓</a:t>
            </a:r>
            <a:r>
              <a:rPr lang="ko-KR" altLang="en-US" sz="2400" i="0" dirty="0">
                <a:solidFill>
                  <a:schemeClr val="bg1"/>
                </a:solidFill>
                <a:effectLst/>
                <a:latin typeface="+mj-lt"/>
              </a:rPr>
              <a:t>을 통해 구현 </a:t>
            </a:r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1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5ACABB08-2C92-404A-BBED-466CF4C06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621176"/>
              </p:ext>
            </p:extLst>
          </p:nvPr>
        </p:nvGraphicFramePr>
        <p:xfrm>
          <a:off x="295275" y="1371593"/>
          <a:ext cx="5689889" cy="1188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07713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4482176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어드벤처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 협동 전투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PC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인칭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42748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58BED82-E9A1-42C0-9C8E-614740813549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정보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8" name="Picture 4" descr="Product Detail Image-4">
            <a:extLst>
              <a:ext uri="{FF2B5EF4-FFF2-40B4-BE49-F238E27FC236}">
                <a16:creationId xmlns:a16="http://schemas.microsoft.com/office/drawing/2014/main" id="{4596C406-F947-409B-87A7-F6D63317F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64811"/>
            <a:ext cx="5800725" cy="326290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duct Detail Image-7">
            <a:extLst>
              <a:ext uri="{FF2B5EF4-FFF2-40B4-BE49-F238E27FC236}">
                <a16:creationId xmlns:a16="http://schemas.microsoft.com/office/drawing/2014/main" id="{3CBFADF2-BD15-4F2E-9930-939FA16E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964811"/>
            <a:ext cx="5800725" cy="3262908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9A70EE-4F62-4BBA-A5CA-6B15ADC10E4D}"/>
              </a:ext>
            </a:extLst>
          </p:cNvPr>
          <p:cNvSpPr txBox="1"/>
          <p:nvPr/>
        </p:nvSpPr>
        <p:spPr>
          <a:xfrm>
            <a:off x="4981574" y="6294540"/>
            <a:ext cx="237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[</a:t>
            </a:r>
            <a:r>
              <a:rPr lang="ko-KR" altLang="en-US" sz="1400" dirty="0">
                <a:solidFill>
                  <a:schemeClr val="bg1"/>
                </a:solidFill>
              </a:rPr>
              <a:t>그림</a:t>
            </a:r>
            <a:r>
              <a:rPr lang="en-US" altLang="ko-KR" sz="1400" dirty="0">
                <a:solidFill>
                  <a:schemeClr val="bg1"/>
                </a:solidFill>
              </a:rPr>
              <a:t>1] </a:t>
            </a:r>
            <a:r>
              <a:rPr lang="ko-KR" altLang="en-US" sz="1400" dirty="0">
                <a:solidFill>
                  <a:schemeClr val="bg1"/>
                </a:solidFill>
              </a:rPr>
              <a:t>스팀게임 </a:t>
            </a:r>
            <a:r>
              <a:rPr lang="en-US" altLang="ko-KR" sz="1400" dirty="0">
                <a:solidFill>
                  <a:schemeClr val="bg1"/>
                </a:solidFill>
              </a:rPr>
              <a:t>‘</a:t>
            </a:r>
            <a:r>
              <a:rPr lang="ko-KR" altLang="en-US" sz="1400" dirty="0" err="1">
                <a:solidFill>
                  <a:schemeClr val="bg1"/>
                </a:solidFill>
              </a:rPr>
              <a:t>바이페드</a:t>
            </a:r>
            <a:r>
              <a:rPr lang="en-US" altLang="ko-KR" sz="1400" dirty="0">
                <a:solidFill>
                  <a:schemeClr val="bg1"/>
                </a:solidFill>
              </a:rPr>
              <a:t>’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89A791B3-D112-40C3-A7A2-40187B3023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393062"/>
              </p:ext>
            </p:extLst>
          </p:nvPr>
        </p:nvGraphicFramePr>
        <p:xfrm>
          <a:off x="6206838" y="1569713"/>
          <a:ext cx="5689889" cy="792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9624">
                  <a:extLst>
                    <a:ext uri="{9D8B030D-6E8A-4147-A177-3AD203B41FA5}">
                      <a16:colId xmlns:a16="http://schemas.microsoft.com/office/drawing/2014/main" val="2052980524"/>
                    </a:ext>
                  </a:extLst>
                </a:gridCol>
                <a:gridCol w="4130265">
                  <a:extLst>
                    <a:ext uri="{9D8B030D-6E8A-4147-A177-3AD203B41FA5}">
                      <a16:colId xmlns:a16="http://schemas.microsoft.com/office/drawing/2014/main" val="4128046590"/>
                    </a:ext>
                  </a:extLst>
                </a:gridCol>
              </a:tblGrid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8 ~ 10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670552"/>
                  </a:ext>
                </a:extLst>
              </a:tr>
              <a:tr h="381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플레이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CD9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018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328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691571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컨셉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187CC-A9C6-4AF7-8012-27CD58E3E215}"/>
              </a:ext>
            </a:extLst>
          </p:cNvPr>
          <p:cNvSpPr/>
          <p:nvPr/>
        </p:nvSpPr>
        <p:spPr>
          <a:xfrm>
            <a:off x="867508" y="1794434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ko-KR" altLang="en-US" sz="2800" dirty="0">
                <a:solidFill>
                  <a:schemeClr val="bg1"/>
                </a:solidFill>
              </a:rPr>
              <a:t>명의 플레이어가 </a:t>
            </a:r>
            <a:r>
              <a:rPr lang="ko-KR" altLang="en-US" sz="2800" dirty="0" err="1">
                <a:solidFill>
                  <a:schemeClr val="bg1"/>
                </a:solidFill>
              </a:rPr>
              <a:t>공격스킬</a:t>
            </a:r>
            <a:r>
              <a:rPr lang="en-US" altLang="ko-KR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>
                <a:solidFill>
                  <a:schemeClr val="bg1"/>
                </a:solidFill>
              </a:rPr>
              <a:t>전략을 통해 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</a:rPr>
              <a:t>협동하여 몬스터를 물리치고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>
                <a:solidFill>
                  <a:schemeClr val="bg1"/>
                </a:solidFill>
              </a:rPr>
              <a:t>퀘스트를 해결하는 </a:t>
            </a:r>
            <a:r>
              <a:rPr lang="en-US" altLang="ko-KR" sz="3000" b="1" dirty="0">
                <a:solidFill>
                  <a:schemeClr val="bg1"/>
                </a:solidFill>
              </a:rPr>
              <a:t>2</a:t>
            </a:r>
            <a:r>
              <a:rPr lang="ko-KR" altLang="en-US" sz="3000" b="1" dirty="0">
                <a:solidFill>
                  <a:schemeClr val="bg1"/>
                </a:solidFill>
              </a:rPr>
              <a:t>인 협동 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F22AB-8EE5-4EC2-A4E7-3042DE8809A8}"/>
              </a:ext>
            </a:extLst>
          </p:cNvPr>
          <p:cNvSpPr txBox="1"/>
          <p:nvPr/>
        </p:nvSpPr>
        <p:spPr>
          <a:xfrm>
            <a:off x="371475" y="1450762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플레이 컨셉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F96AD5-FA9F-4B7E-B8FB-4EB7C6D11BA6}"/>
              </a:ext>
            </a:extLst>
          </p:cNvPr>
          <p:cNvSpPr/>
          <p:nvPr/>
        </p:nvSpPr>
        <p:spPr>
          <a:xfrm>
            <a:off x="867508" y="4364895"/>
            <a:ext cx="10486292" cy="1991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</a:rPr>
              <a:t>마을 사람에게 </a:t>
            </a:r>
            <a:r>
              <a:rPr lang="ko-KR" altLang="en-US" sz="3000" b="1" dirty="0">
                <a:solidFill>
                  <a:schemeClr val="bg1"/>
                </a:solidFill>
              </a:rPr>
              <a:t>의뢰를 받고 몬스터를 퇴치</a:t>
            </a:r>
            <a:r>
              <a:rPr lang="ko-KR" altLang="en-US" sz="2800" dirty="0">
                <a:solidFill>
                  <a:schemeClr val="bg1"/>
                </a:solidFill>
              </a:rPr>
              <a:t>한다</a:t>
            </a:r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의뢰를 해결하기 위해 중간 </a:t>
            </a:r>
            <a:r>
              <a:rPr lang="ko-KR" altLang="en-US" sz="2800" dirty="0" err="1">
                <a:solidFill>
                  <a:schemeClr val="bg1"/>
                </a:solidFill>
              </a:rPr>
              <a:t>퀘스트들을</a:t>
            </a:r>
            <a:r>
              <a:rPr lang="ko-KR" altLang="en-US" sz="2800" dirty="0">
                <a:solidFill>
                  <a:schemeClr val="bg1"/>
                </a:solidFill>
              </a:rPr>
              <a:t> 수행해야 함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F9986-61D5-4A29-A62C-25199083D39A}"/>
              </a:ext>
            </a:extLst>
          </p:cNvPr>
          <p:cNvSpPr txBox="1"/>
          <p:nvPr/>
        </p:nvSpPr>
        <p:spPr>
          <a:xfrm>
            <a:off x="371475" y="4021223"/>
            <a:ext cx="195438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스토리 컨셉</a:t>
            </a:r>
          </a:p>
        </p:txBody>
      </p:sp>
    </p:spTree>
    <p:extLst>
      <p:ext uri="{BB962C8B-B14F-4D97-AF65-F5344CB8AC3E}">
        <p14:creationId xmlns:p14="http://schemas.microsoft.com/office/powerpoint/2010/main" val="404453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흐름도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7668A0-0085-4CAF-AF9F-59921365E2FA}"/>
              </a:ext>
            </a:extLst>
          </p:cNvPr>
          <p:cNvSpPr/>
          <p:nvPr/>
        </p:nvSpPr>
        <p:spPr>
          <a:xfrm>
            <a:off x="182072" y="1676396"/>
            <a:ext cx="2629633" cy="4375150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마을사람</a:t>
            </a: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의뢰인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r>
              <a:rPr lang="ko-KR" altLang="en-US" sz="2000" dirty="0">
                <a:solidFill>
                  <a:schemeClr val="bg1"/>
                </a:solidFill>
              </a:rPr>
              <a:t>에게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몬스터 퇴치 의뢰를 받음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(</a:t>
            </a:r>
            <a:r>
              <a:rPr lang="ko-KR" altLang="en-US" sz="2000" dirty="0">
                <a:solidFill>
                  <a:schemeClr val="bg1"/>
                </a:solidFill>
              </a:rPr>
              <a:t>보스 몬스터의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위치를 알기 위한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첫번째 퀘스트 수행 장소 알려줌</a:t>
            </a:r>
            <a:r>
              <a:rPr lang="en-US" altLang="ko-KR" sz="2000" dirty="0">
                <a:solidFill>
                  <a:schemeClr val="bg1"/>
                </a:solidFill>
              </a:rPr>
              <a:t>)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7D4B13-5AC4-4381-B196-1C73A5960F7F}"/>
              </a:ext>
            </a:extLst>
          </p:cNvPr>
          <p:cNvSpPr/>
          <p:nvPr/>
        </p:nvSpPr>
        <p:spPr>
          <a:xfrm>
            <a:off x="7313374" y="443669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간단한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퍼즐 요소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해결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EB7C90-187D-4ED6-BD94-EEB77DE94117}"/>
              </a:ext>
            </a:extLst>
          </p:cNvPr>
          <p:cNvSpPr/>
          <p:nvPr/>
        </p:nvSpPr>
        <p:spPr>
          <a:xfrm>
            <a:off x="3317631" y="20046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퀘스트 수행 장소로 이동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D70407-21CC-4E02-9C53-4859B88F95A5}"/>
              </a:ext>
            </a:extLst>
          </p:cNvPr>
          <p:cNvSpPr/>
          <p:nvPr/>
        </p:nvSpPr>
        <p:spPr>
          <a:xfrm>
            <a:off x="3315800" y="3376258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공격 스킬 </a:t>
            </a:r>
            <a:r>
              <a:rPr lang="en-US" altLang="ko-KR" sz="2000" dirty="0">
                <a:solidFill>
                  <a:schemeClr val="bg1"/>
                </a:solidFill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</a:rPr>
              <a:t>협동으로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몬스터 퇴치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EC58F5-6F30-45A3-BFF9-5C7484247730}"/>
              </a:ext>
            </a:extLst>
          </p:cNvPr>
          <p:cNvSpPr/>
          <p:nvPr/>
        </p:nvSpPr>
        <p:spPr>
          <a:xfrm>
            <a:off x="3315801" y="4747859"/>
            <a:ext cx="3493477" cy="984738"/>
          </a:xfrm>
          <a:prstGeom prst="rect">
            <a:avLst/>
          </a:prstGeom>
          <a:solidFill>
            <a:srgbClr val="F7CD9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NPC</a:t>
            </a:r>
            <a:r>
              <a:rPr lang="ko-KR" altLang="en-US" sz="2000" dirty="0">
                <a:solidFill>
                  <a:schemeClr val="bg1"/>
                </a:solidFill>
              </a:rPr>
              <a:t>와 대화 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다음 퀘스트 수행 장소 알려줌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22C265-F723-4A64-9DB7-0DCF931FAB67}"/>
              </a:ext>
            </a:extLst>
          </p:cNvPr>
          <p:cNvSpPr/>
          <p:nvPr/>
        </p:nvSpPr>
        <p:spPr>
          <a:xfrm>
            <a:off x="8954028" y="444304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보스 퇴치 </a:t>
            </a:r>
            <a:r>
              <a:rPr lang="ko-KR" altLang="en-US" sz="2000" dirty="0">
                <a:solidFill>
                  <a:schemeClr val="bg1"/>
                </a:solidFill>
              </a:rPr>
              <a:t>후 마을로 </a:t>
            </a:r>
            <a:r>
              <a:rPr lang="ko-KR" altLang="en-US" sz="2000" dirty="0" err="1">
                <a:solidFill>
                  <a:schemeClr val="bg1"/>
                </a:solidFill>
              </a:rPr>
              <a:t>리젠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2FAF2E-B8EB-4351-B1C8-5A6B73688C75}"/>
              </a:ext>
            </a:extLst>
          </p:cNvPr>
          <p:cNvSpPr/>
          <p:nvPr/>
        </p:nvSpPr>
        <p:spPr>
          <a:xfrm>
            <a:off x="10594682" y="4435979"/>
            <a:ext cx="1391382" cy="1608497"/>
          </a:xfrm>
          <a:prstGeom prst="rect">
            <a:avLst/>
          </a:prstGeom>
          <a:solidFill>
            <a:srgbClr val="F7CD9F"/>
          </a:solidFill>
          <a:ln w="38100">
            <a:solidFill>
              <a:srgbClr val="CD78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의뢰인과 대화 후 게임 종료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2C27CCD4-F24B-4B80-9437-5D9878C51176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rot="5400000">
            <a:off x="4870024" y="3181912"/>
            <a:ext cx="386862" cy="1831"/>
          </a:xfrm>
          <a:prstGeom prst="bentConnector3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7F5D98-051D-4E3A-BF9E-DAABA03C0D30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062539" y="4360996"/>
            <a:ext cx="1" cy="38686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01B1034-C09E-4A98-917A-EF20F2E50CE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810790" y="2497027"/>
            <a:ext cx="50684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16B0596E-60D7-4598-A4A9-779859B51E99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rot="5400000" flipH="1" flipV="1">
            <a:off x="3199485" y="3867713"/>
            <a:ext cx="3727939" cy="1830"/>
          </a:xfrm>
          <a:prstGeom prst="bentConnector5">
            <a:avLst>
              <a:gd name="adj1" fmla="val -6132"/>
              <a:gd name="adj2" fmla="val 108041967"/>
              <a:gd name="adj3" fmla="val 107920"/>
            </a:avLst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9AE2945-DAAC-483C-92BC-1BC2CB9BFAEE}"/>
              </a:ext>
            </a:extLst>
          </p:cNvPr>
          <p:cNvSpPr txBox="1"/>
          <p:nvPr/>
        </p:nvSpPr>
        <p:spPr>
          <a:xfrm>
            <a:off x="5485812" y="1307783"/>
            <a:ext cx="149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번 반복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57FC57F-DA4F-4979-95FC-82ED94C27AFE}"/>
              </a:ext>
            </a:extLst>
          </p:cNvPr>
          <p:cNvCxnSpPr>
            <a:stCxn id="17" idx="3"/>
            <a:endCxn id="14" idx="1"/>
          </p:cNvCxnSpPr>
          <p:nvPr/>
        </p:nvCxnSpPr>
        <p:spPr>
          <a:xfrm>
            <a:off x="6809278" y="5240228"/>
            <a:ext cx="504096" cy="7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3C02CD4-85E9-49FD-9110-704F6E1C0A4E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8704756" y="5240948"/>
            <a:ext cx="249272" cy="63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3B62B67-C9B1-4373-AED3-FF0AC097DCF0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10345410" y="5240228"/>
            <a:ext cx="249272" cy="707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0E588A-2968-4BE6-9DE8-BC332EE55B4C}"/>
              </a:ext>
            </a:extLst>
          </p:cNvPr>
          <p:cNvSpPr/>
          <p:nvPr/>
        </p:nvSpPr>
        <p:spPr>
          <a:xfrm>
            <a:off x="8107976" y="1298823"/>
            <a:ext cx="3901952" cy="160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bg1"/>
                </a:solidFill>
              </a:rPr>
              <a:t>NPC: 3</a:t>
            </a:r>
            <a:r>
              <a:rPr lang="ko-KR" altLang="en-US" sz="2000" b="1" dirty="0">
                <a:solidFill>
                  <a:schemeClr val="bg1"/>
                </a:solidFill>
              </a:rPr>
              <a:t>명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퀘스트</a:t>
            </a:r>
            <a:r>
              <a:rPr lang="en-US" altLang="ko-KR" sz="2000" b="1" dirty="0">
                <a:solidFill>
                  <a:schemeClr val="bg1"/>
                </a:solidFill>
              </a:rPr>
              <a:t>: 3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 (</a:t>
            </a:r>
            <a:r>
              <a:rPr lang="ko-KR" altLang="en-US" sz="2000" b="1" dirty="0">
                <a:solidFill>
                  <a:schemeClr val="bg1"/>
                </a:solidFill>
              </a:rPr>
              <a:t>의뢰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</a:rPr>
              <a:t>개 </a:t>
            </a:r>
            <a:r>
              <a:rPr lang="en-US" altLang="ko-KR" sz="2000" b="1" dirty="0">
                <a:solidFill>
                  <a:schemeClr val="bg1"/>
                </a:solidFill>
              </a:rPr>
              <a:t>+ </a:t>
            </a:r>
            <a:r>
              <a:rPr lang="ko-KR" altLang="en-US" sz="2000" b="1" dirty="0">
                <a:solidFill>
                  <a:schemeClr val="bg1"/>
                </a:solidFill>
              </a:rPr>
              <a:t>의뢰를 해결하기 위한 서브 퀘스트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개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590DF03-F2B2-42A5-849A-9DD67E8E5811}"/>
              </a:ext>
            </a:extLst>
          </p:cNvPr>
          <p:cNvCxnSpPr>
            <a:stCxn id="16" idx="3"/>
            <a:endCxn id="15" idx="3"/>
          </p:cNvCxnSpPr>
          <p:nvPr/>
        </p:nvCxnSpPr>
        <p:spPr>
          <a:xfrm flipV="1">
            <a:off x="6809277" y="2497027"/>
            <a:ext cx="1831" cy="1371600"/>
          </a:xfrm>
          <a:prstGeom prst="bentConnector3">
            <a:avLst>
              <a:gd name="adj1" fmla="val 39991043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055D55-7C17-4147-8D09-6569AD9CD261}"/>
              </a:ext>
            </a:extLst>
          </p:cNvPr>
          <p:cNvSpPr txBox="1"/>
          <p:nvPr/>
        </p:nvSpPr>
        <p:spPr>
          <a:xfrm>
            <a:off x="7528633" y="3089369"/>
            <a:ext cx="960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사망 시</a:t>
            </a:r>
          </a:p>
        </p:txBody>
      </p:sp>
    </p:spTree>
    <p:extLst>
      <p:ext uri="{BB962C8B-B14F-4D97-AF65-F5344CB8AC3E}">
        <p14:creationId xmlns:p14="http://schemas.microsoft.com/office/powerpoint/2010/main" val="235719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게임 월드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35DA46-2F32-459D-9256-309F1CA59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46150"/>
            <a:ext cx="5410200" cy="54102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CA2767-2A0B-4838-A19A-86182D0D2EBA}"/>
              </a:ext>
            </a:extLst>
          </p:cNvPr>
          <p:cNvCxnSpPr>
            <a:cxnSpLocks/>
          </p:cNvCxnSpPr>
          <p:nvPr/>
        </p:nvCxnSpPr>
        <p:spPr>
          <a:xfrm flipV="1">
            <a:off x="581025" y="6486525"/>
            <a:ext cx="5619750" cy="47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D3954C-C874-45F2-A64F-E51656A99274}"/>
              </a:ext>
            </a:extLst>
          </p:cNvPr>
          <p:cNvSpPr txBox="1"/>
          <p:nvPr/>
        </p:nvSpPr>
        <p:spPr>
          <a:xfrm>
            <a:off x="2928937" y="648652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6CC3FC-D39D-43D0-B8ED-753BC06D1E12}"/>
              </a:ext>
            </a:extLst>
          </p:cNvPr>
          <p:cNvCxnSpPr>
            <a:cxnSpLocks/>
          </p:cNvCxnSpPr>
          <p:nvPr/>
        </p:nvCxnSpPr>
        <p:spPr>
          <a:xfrm flipV="1">
            <a:off x="6248400" y="923863"/>
            <a:ext cx="0" cy="55387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EE8AAF-AB07-4E40-AD17-FC512588DB08}"/>
              </a:ext>
            </a:extLst>
          </p:cNvPr>
          <p:cNvSpPr txBox="1"/>
          <p:nvPr/>
        </p:nvSpPr>
        <p:spPr>
          <a:xfrm>
            <a:off x="6248400" y="3451195"/>
            <a:ext cx="923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300m</a:t>
            </a:r>
            <a:endParaRPr lang="ko-KR" altLang="en-US" sz="2000" b="1" dirty="0"/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95641226-101A-4599-88D5-DE0197F28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961309"/>
              </p:ext>
            </p:extLst>
          </p:nvPr>
        </p:nvGraphicFramePr>
        <p:xfrm>
          <a:off x="7172324" y="1347487"/>
          <a:ext cx="4619625" cy="4628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97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155428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697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좌표계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 cm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065236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플레이어 이동속도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: 80cm/s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: 200cm/s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02861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퀘스트 간의 간격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40m 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20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713295"/>
                  </a:ext>
                </a:extLst>
              </a:tr>
              <a:tr h="940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300m </a:t>
                      </a:r>
                    </a:p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이동시간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약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150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+mn-lt"/>
                        </a:rPr>
                        <a:t>뛰었을 때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분 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30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초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10883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맵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높이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맵이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평지이나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,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 계단과 같은 지형 오브젝트 있음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589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218842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</a:t>
            </a:r>
            <a:endParaRPr lang="ko-KR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BDA14CA6-F101-467F-9864-650564E47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81" y="1371593"/>
            <a:ext cx="4152683" cy="5030643"/>
          </a:xfrm>
          <a:prstGeom prst="rect">
            <a:avLst/>
          </a:prstGeom>
        </p:spPr>
      </p:pic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6C5920A-8E6D-4F05-8C0C-D9D78E602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453289"/>
              </p:ext>
            </p:extLst>
          </p:nvPr>
        </p:nvGraphicFramePr>
        <p:xfrm>
          <a:off x="5799520" y="2516330"/>
          <a:ext cx="5243130" cy="384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818">
                  <a:extLst>
                    <a:ext uri="{9D8B030D-6E8A-4147-A177-3AD203B41FA5}">
                      <a16:colId xmlns:a16="http://schemas.microsoft.com/office/drawing/2014/main" val="489681247"/>
                    </a:ext>
                  </a:extLst>
                </a:gridCol>
                <a:gridCol w="3581312">
                  <a:extLst>
                    <a:ext uri="{9D8B030D-6E8A-4147-A177-3AD203B41FA5}">
                      <a16:colId xmlns:a16="http://schemas.microsoft.com/office/drawing/2014/main" val="1658899197"/>
                    </a:ext>
                  </a:extLst>
                </a:gridCol>
              </a:tblGrid>
              <a:tr h="1780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공격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106987"/>
                  </a:ext>
                </a:extLst>
              </a:tr>
              <a:tr h="2059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애니메이션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13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서있기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걷기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뛰기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점프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근접공격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스킬 공격 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3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종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구르기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상호작용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피격</a:t>
                      </a:r>
                      <a:r>
                        <a:rPr lang="en-US" altLang="ko-KR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2000" b="0" dirty="0">
                          <a:solidFill>
                            <a:schemeClr val="bg1"/>
                          </a:solidFill>
                          <a:latin typeface="+mn-lt"/>
                        </a:rPr>
                        <a:t>사망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570244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7638FB5-6AAA-4878-87D8-B009EFEC7685}"/>
              </a:ext>
            </a:extLst>
          </p:cNvPr>
          <p:cNvSpPr/>
          <p:nvPr/>
        </p:nvSpPr>
        <p:spPr>
          <a:xfrm>
            <a:off x="8767354" y="1331906"/>
            <a:ext cx="3146566" cy="10477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플레이어 </a:t>
            </a:r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</a:rPr>
              <a:t>명이서 협동하여 의뢰를 해결하자</a:t>
            </a:r>
            <a:r>
              <a:rPr lang="en-US" altLang="ko-KR" sz="2000" b="1" dirty="0">
                <a:solidFill>
                  <a:schemeClr val="bg1"/>
                </a:solidFill>
              </a:rPr>
              <a:t>!”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05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25D83B-E959-4FC0-A324-D5002328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  <a:r>
              <a:rPr lang="en-US" altLang="ko-KR" dirty="0"/>
              <a:t>,</a:t>
            </a:r>
            <a:r>
              <a:rPr lang="ko-KR" altLang="en-US" dirty="0"/>
              <a:t> 마을건물</a:t>
            </a:r>
            <a:r>
              <a:rPr lang="en-US" altLang="ko-KR" dirty="0"/>
              <a:t>, </a:t>
            </a:r>
            <a:r>
              <a:rPr lang="ko-KR" altLang="en-US" dirty="0"/>
              <a:t>오아시스</a:t>
            </a:r>
            <a:r>
              <a:rPr lang="en-US" altLang="ko-KR" dirty="0"/>
              <a:t>, </a:t>
            </a:r>
            <a:r>
              <a:rPr lang="ko-KR" altLang="en-US" dirty="0"/>
              <a:t>자연물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BA1F5-B113-4D4D-AB1E-5BCAB05E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339B1-0600-4FE1-927C-115819F8FB2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318869F-1D06-4ED9-986D-FBA0956D237D}"/>
              </a:ext>
            </a:extLst>
          </p:cNvPr>
          <p:cNvSpPr txBox="1">
            <a:spLocks/>
          </p:cNvSpPr>
          <p:nvPr/>
        </p:nvSpPr>
        <p:spPr>
          <a:xfrm>
            <a:off x="371475" y="323845"/>
            <a:ext cx="11125199" cy="10477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게임소개 및 게임 방법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몬스터 및 건물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자연물</a:t>
            </a:r>
            <a:endParaRPr lang="en-US" altLang="ko-KR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525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주황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사용자 지정 2">
      <a:majorFont>
        <a:latin typeface="한컴 고딕"/>
        <a:ea typeface="한컴 고딕"/>
        <a:cs typeface=""/>
      </a:majorFont>
      <a:minorFont>
        <a:latin typeface="한컴 고딕"/>
        <a:ea typeface="한컴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869</TotalTime>
  <Words>735</Words>
  <Application>Microsoft Office PowerPoint</Application>
  <PresentationFormat>와이드스크린</PresentationFormat>
  <Paragraphs>187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Whitney</vt:lpstr>
      <vt:lpstr>맑은 고딕</vt:lpstr>
      <vt:lpstr>한컴 고딕</vt:lpstr>
      <vt:lpstr>Arial</vt:lpstr>
      <vt:lpstr>Office Theme</vt:lpstr>
      <vt:lpstr>의뢰인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의뢰인</dc:title>
  <dc:creator>윤성주(2018182021)</dc:creator>
  <cp:lastModifiedBy>윤성주(2018182021)</cp:lastModifiedBy>
  <cp:revision>11</cp:revision>
  <dcterms:created xsi:type="dcterms:W3CDTF">2021-12-01T12:41:40Z</dcterms:created>
  <dcterms:modified xsi:type="dcterms:W3CDTF">2021-12-06T12:44:13Z</dcterms:modified>
</cp:coreProperties>
</file>